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8" r:id="rId9"/>
    <p:sldId id="263" r:id="rId10"/>
    <p:sldId id="261" r:id="rId11"/>
    <p:sldId id="262" r:id="rId12"/>
    <p:sldId id="265" r:id="rId13"/>
    <p:sldId id="266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D72F83-02D7-4122-9503-70E27905ED5D}" v="25" dt="2024-03-07T23:50:28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BC01-510D-7E41-DA33-4118B6AA6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6FBF11-7D8C-AECD-8352-28C253A55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DDB75-C8D9-5D3C-7166-18DF15BC2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20B64-1050-0D01-270C-95B68A0FB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6CEDF-0963-F1F5-7DF1-55F94D8CB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2350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719C9-2311-B878-6B6B-E4B981F11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1A192-AEE1-8C11-C8C4-AAC371680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5D41E-3953-5D1E-E715-BB033481B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2FAD-F0F4-A7A2-6F44-F4357EFF9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0768A-852F-C9F3-85B0-BC2DC390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077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E659D6-7139-4FD9-3917-040460DA0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155D9D-6079-563C-6FF8-4054E21C3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CCA06-6D1A-8E00-6797-9FEDB9E33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6B89F-0F37-17E0-0D01-5F6B07906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B2E54-1225-5A4D-98AB-739EE543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5258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2A320-9110-38E0-374F-C56DDD71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E3F83-2089-6697-180C-C937CDFB5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D3B1D-E2CD-065A-1C2B-66AE07AB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A9758-ECD1-09C8-0604-92B7861F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7D5FD-4598-A4C9-0C7F-6BF65EFD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98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EDD1A-1CE0-8F48-F381-120C4DDAF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7FFC5-8E12-9AC7-CE85-79772F2A6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53C75-9B83-CB4F-8232-431AE141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884E5-11C8-E305-1017-73DF5111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CD2B8-C36D-0F31-7708-DBD45FC15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5463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1DD1-3950-E5EC-03F4-E1E53A724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26C14-3DBD-6C59-4274-5DB95F4A0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217AB-EB9A-4B3D-D724-5CFC240F4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C5AEDA-9065-370D-A591-5D7BD9E01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BA7C4-6813-87EC-4887-CBD5638DB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B33D9-1D06-9670-5E47-0A6945CB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657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C8CE-0959-3D10-CAA8-868FFEB7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29C24-570F-2E29-66AF-CDA96408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F8FDE-4243-23F4-607C-197CC0944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0893C0-1304-0669-A6DB-CB5686854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75A08-2D4C-CC37-A47E-E9E0EBE00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9EAAA-8F67-614E-E0CF-43FD0C3EE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454498-F567-80C6-44E6-539DB9895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7627F-F274-CF1C-75AB-C748A3700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7619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DD224-3244-B077-17F1-A33BA86C0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21021-915A-1C51-CCE4-45C82C99D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6AF11C-3782-19E3-A909-A918F1FC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134EA-EB3F-CC99-11F9-304475092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5823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9B85BF-DCAF-0DBE-69FA-268ED5280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972A4-848D-ED3D-28C6-EE6F75FE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00E2F-FF21-D163-EDD3-40C5812B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27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54F76-9DD7-F622-580C-D596D7EA9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ADAFA-AE18-8470-6D36-8079E31D8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FFECB-6D7F-86F8-815F-3A3499406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9902F-E114-89E1-03B4-45F0101D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AB2EE-DBE8-DF31-6D02-8EF6498C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93438-F346-28F7-39CB-FE22EE69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928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4F055-9835-902C-DE18-D651BBD82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5FF6F2-2A03-6968-6C80-70E4A3088E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83249-E890-18DC-0C98-56CA15CCC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C2367-A5A0-3E2F-5CA3-BC6819A6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5A7A94-5EC5-3915-6671-8AEBC81B0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B04D0-1D40-A1B5-1317-B25459DC7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799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73A11-A9C3-7989-1B46-FF0316282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6EA182-0578-E1D3-6256-F386EF39B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9646A-C8CC-21E6-2D4E-1C8F91AA1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A11F94-2C94-45F1-92ED-3A2ADE741062}" type="datetimeFigureOut">
              <a:rPr lang="en-CA" smtClean="0"/>
              <a:t>2024-03-07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50D6C-5816-EEF7-74A6-AF820094DC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6408C-0F57-D2BB-D61A-A6D41FDEB8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E4816-93C2-41A8-9B8B-CA73963CF8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818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onnorUsaty/MacAIEducation2023/tree/main/Workshop_Demos" TargetMode="External"/><Relationship Id="rId5" Type="http://schemas.openxmlformats.org/officeDocument/2006/relationships/image" Target="../media/image7.png"/><Relationship Id="rId10" Type="http://schemas.openxmlformats.org/officeDocument/2006/relationships/hyperlink" Target="https://segment-anything.com/" TargetMode="External"/><Relationship Id="rId4" Type="http://schemas.openxmlformats.org/officeDocument/2006/relationships/hyperlink" Target="https://www.v7labs.com/blog/yolo-object-detection" TargetMode="Externa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10" Type="http://schemas.openxmlformats.org/officeDocument/2006/relationships/image" Target="../media/image4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2E8F1-0630-7483-A8FB-45FE771FB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1125" y="3429000"/>
            <a:ext cx="5365475" cy="1829628"/>
          </a:xfrm>
        </p:spPr>
        <p:txBody>
          <a:bodyPr>
            <a:noAutofit/>
          </a:bodyPr>
          <a:lstStyle/>
          <a:p>
            <a:r>
              <a:rPr lang="en-US" sz="7200" b="1">
                <a:solidFill>
                  <a:schemeClr val="bg1"/>
                </a:solidFill>
                <a:latin typeface="Aptos Display"/>
                <a:ea typeface="Inter Bold" panose="02000503000000020004" pitchFamily="2" charset="0"/>
              </a:rPr>
              <a:t>Computer </a:t>
            </a:r>
            <a:br>
              <a:rPr lang="en-US" sz="7200" b="1">
                <a:latin typeface="Aptos Display"/>
                <a:ea typeface="Inter Bold" panose="02000503000000020004" pitchFamily="2" charset="0"/>
              </a:rPr>
            </a:br>
            <a:r>
              <a:rPr lang="en-US" sz="7200" b="1">
                <a:solidFill>
                  <a:schemeClr val="bg1"/>
                </a:solidFill>
                <a:latin typeface="Aptos Display"/>
                <a:ea typeface="Inter Bold" panose="02000503000000020004" pitchFamily="2" charset="0"/>
              </a:rPr>
              <a:t>Vision</a:t>
            </a:r>
            <a:endParaRPr lang="en-CA" sz="7200" b="1">
              <a:solidFill>
                <a:schemeClr val="bg1"/>
              </a:solidFill>
              <a:latin typeface="Aptos Display"/>
              <a:ea typeface="Inter Bold" panose="02000503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DB415-FA8F-07AB-32CC-68633B7EC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3545" y="5748959"/>
            <a:ext cx="2581690" cy="860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18196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>
            <a:extLst>
              <a:ext uri="{FF2B5EF4-FFF2-40B4-BE49-F238E27FC236}">
                <a16:creationId xmlns:a16="http://schemas.microsoft.com/office/drawing/2014/main" id="{F29CD8D6-A333-1A53-6413-91EDD40C5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61" y="2345765"/>
            <a:ext cx="6360278" cy="216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611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2" name="Picture 6">
            <a:extLst>
              <a:ext uri="{FF2B5EF4-FFF2-40B4-BE49-F238E27FC236}">
                <a16:creationId xmlns:a16="http://schemas.microsoft.com/office/drawing/2014/main" id="{8AE7C630-E5D6-FFCA-A5B6-62E5AE6DA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663" y="782044"/>
            <a:ext cx="8502090" cy="491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05B1185-873D-3F2C-6940-E77628517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48596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b="1">
                <a:latin typeface="Inter Black" panose="02000503000000020004" pitchFamily="2" charset="0"/>
                <a:ea typeface="Inter Black" panose="02000503000000020004" pitchFamily="2" charset="0"/>
              </a:rPr>
              <a:t>Thanks for </a:t>
            </a:r>
            <a:br>
              <a:rPr lang="en-US" sz="7200" b="1">
                <a:latin typeface="Inter Black" panose="02000503000000020004" pitchFamily="2" charset="0"/>
                <a:ea typeface="Inter Black" panose="02000503000000020004" pitchFamily="2" charset="0"/>
              </a:rPr>
            </a:br>
            <a:r>
              <a:rPr lang="en-US" sz="7200" b="1">
                <a:latin typeface="Inter Black" panose="02000503000000020004" pitchFamily="2" charset="0"/>
                <a:ea typeface="Inter Black" panose="02000503000000020004" pitchFamily="2" charset="0"/>
              </a:rPr>
              <a:t>Listening!</a:t>
            </a:r>
            <a:endParaRPr lang="en-CA" sz="7200" b="1">
              <a:latin typeface="Inter Black" panose="02000503000000020004" pitchFamily="2" charset="0"/>
              <a:ea typeface="Inter Black" panose="02000503000000020004" pitchFamily="2" charset="0"/>
            </a:endParaRPr>
          </a:p>
        </p:txBody>
      </p:sp>
      <p:pic>
        <p:nvPicPr>
          <p:cNvPr id="9226" name="Picture 10">
            <a:extLst>
              <a:ext uri="{FF2B5EF4-FFF2-40B4-BE49-F238E27FC236}">
                <a16:creationId xmlns:a16="http://schemas.microsoft.com/office/drawing/2014/main" id="{5AA9DDEB-BC87-E97D-C475-C629837D6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70367">
            <a:off x="3305029" y="3731014"/>
            <a:ext cx="867088" cy="757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F3240907-8040-5A41-CCC6-4D9199259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548" y="1884944"/>
            <a:ext cx="897134" cy="85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4505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6B010-A198-C2C9-D337-203A9693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What is Computer Vision</a:t>
            </a:r>
            <a:endParaRPr lang="en-CA" b="1">
              <a:latin typeface="Aptos Display"/>
              <a:ea typeface="Inter Bold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C593D-B230-C018-D28E-0CDF4C143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38600" cy="4351338"/>
          </a:xfrm>
        </p:spPr>
        <p:txBody>
          <a:bodyPr/>
          <a:lstStyle/>
          <a:p>
            <a:r>
              <a:rPr lang="en-US"/>
              <a:t>Field of Artificial Intelligence </a:t>
            </a:r>
          </a:p>
          <a:p>
            <a:r>
              <a:rPr lang="en-US"/>
              <a:t>Teaches computers to see and understand the world around them </a:t>
            </a:r>
          </a:p>
          <a:p>
            <a:r>
              <a:rPr lang="en-US"/>
              <a:t>Focused on </a:t>
            </a:r>
            <a:r>
              <a:rPr lang="en-US" b="1"/>
              <a:t>identifying </a:t>
            </a:r>
            <a:r>
              <a:rPr lang="en-US"/>
              <a:t>and </a:t>
            </a:r>
            <a:r>
              <a:rPr lang="en-US" b="1"/>
              <a:t>classifying</a:t>
            </a:r>
            <a:r>
              <a:rPr lang="en-US"/>
              <a:t> different objects and people within images and real-time data</a:t>
            </a:r>
            <a:endParaRPr lang="en-CA"/>
          </a:p>
        </p:txBody>
      </p:sp>
      <p:pic>
        <p:nvPicPr>
          <p:cNvPr id="6" name="Picture 5" descr="A screenshot of a video of cars driving on a road&#10;&#10;Description automatically generated">
            <a:extLst>
              <a:ext uri="{FF2B5EF4-FFF2-40B4-BE49-F238E27FC236}">
                <a16:creationId xmlns:a16="http://schemas.microsoft.com/office/drawing/2014/main" id="{02FBFC72-605B-1B73-3794-4CF33E6D8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500" y="1861740"/>
            <a:ext cx="6105300" cy="3439319"/>
          </a:xfrm>
          <a:prstGeom prst="rect">
            <a:avLst/>
          </a:prstGeom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711AB643-BAE7-F30D-1282-EA8B1D4AD5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C0D313-7703-85CC-A08A-08A8B326D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99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D2E58-1704-5999-B7A9-6798536C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3239"/>
            <a:ext cx="10515600" cy="1863725"/>
          </a:xfrm>
        </p:spPr>
        <p:txBody>
          <a:bodyPr>
            <a:normAutofit/>
          </a:bodyPr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Computer Vision</a:t>
            </a:r>
            <a:br>
              <a:rPr lang="en-US" b="1">
                <a:latin typeface="Aptos Display"/>
                <a:ea typeface="Inter Bold" panose="02000503000000020004" pitchFamily="2" charset="0"/>
              </a:rPr>
            </a:br>
            <a:r>
              <a:rPr lang="en-US" b="1">
                <a:latin typeface="Aptos Display"/>
                <a:ea typeface="Inter Bold" panose="02000503000000020004" pitchFamily="2" charset="0"/>
              </a:rPr>
              <a:t>Comes in a Variety of Forms</a:t>
            </a:r>
            <a:endParaRPr lang="en-CA" b="1">
              <a:latin typeface="Aptos Display"/>
              <a:ea typeface="Inter Black" panose="02000503000000020004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0248EE5-25DF-D0F1-B9CB-FA1C86A70841}"/>
              </a:ext>
            </a:extLst>
          </p:cNvPr>
          <p:cNvGrpSpPr/>
          <p:nvPr/>
        </p:nvGrpSpPr>
        <p:grpSpPr>
          <a:xfrm>
            <a:off x="8353818" y="2289479"/>
            <a:ext cx="2687322" cy="1948060"/>
            <a:chOff x="1094984" y="2724617"/>
            <a:chExt cx="2687322" cy="1948060"/>
          </a:xfrm>
        </p:grpSpPr>
        <p:pic>
          <p:nvPicPr>
            <p:cNvPr id="2050" name="Picture 2" descr="Meta Platforms releases Segment Anything Model to accelerate computer  vision research - SiliconANGLE">
              <a:extLst>
                <a:ext uri="{FF2B5EF4-FFF2-40B4-BE49-F238E27FC236}">
                  <a16:creationId xmlns:a16="http://schemas.microsoft.com/office/drawing/2014/main" id="{43DB0082-DEB7-8013-1D83-0ACEF2A79F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4984" y="2724617"/>
              <a:ext cx="2687322" cy="15787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FDD8D32-90FC-1DF9-DC98-1187C5E18AF7}"/>
                </a:ext>
              </a:extLst>
            </p:cNvPr>
            <p:cNvSpPr txBox="1"/>
            <p:nvPr/>
          </p:nvSpPr>
          <p:spPr>
            <a:xfrm>
              <a:off x="1094984" y="4303345"/>
              <a:ext cx="2687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ea typeface="Inter Black" panose="02000503000000020004" pitchFamily="2" charset="0"/>
                </a:rPr>
                <a:t>Segmentation</a:t>
              </a:r>
              <a:endParaRPr lang="en-CA" b="1">
                <a:ea typeface="Inter Black" panose="02000503000000020004" pitchFamily="2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4E75B1B-835D-1B20-CCFB-4C31EF2EBCBA}"/>
              </a:ext>
            </a:extLst>
          </p:cNvPr>
          <p:cNvGrpSpPr/>
          <p:nvPr/>
        </p:nvGrpSpPr>
        <p:grpSpPr>
          <a:xfrm>
            <a:off x="4724400" y="2289478"/>
            <a:ext cx="2687322" cy="1948061"/>
            <a:chOff x="4724400" y="2724616"/>
            <a:chExt cx="2687322" cy="1948061"/>
          </a:xfrm>
        </p:grpSpPr>
        <p:pic>
          <p:nvPicPr>
            <p:cNvPr id="2056" name="Picture 8" descr="Tech Deep-Dive: Object Detection Ensembles as Graph Cliques | Claire Nord">
              <a:extLst>
                <a:ext uri="{FF2B5EF4-FFF2-40B4-BE49-F238E27FC236}">
                  <a16:creationId xmlns:a16="http://schemas.microsoft.com/office/drawing/2014/main" id="{B5C05C5F-D9A7-0AFB-8FB9-1DDA1D9B90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400" y="2724616"/>
              <a:ext cx="2687322" cy="15787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67E62BE-47B3-F6EC-3390-03EF4196946E}"/>
                </a:ext>
              </a:extLst>
            </p:cNvPr>
            <p:cNvSpPr txBox="1"/>
            <p:nvPr/>
          </p:nvSpPr>
          <p:spPr>
            <a:xfrm>
              <a:off x="4724400" y="4303345"/>
              <a:ext cx="2687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ea typeface="Inter Black" panose="02000503000000020004" pitchFamily="2" charset="0"/>
                </a:rPr>
                <a:t>Detection</a:t>
              </a:r>
              <a:endParaRPr lang="en-CA" b="1">
                <a:ea typeface="Inter Black" panose="02000503000000020004" pitchFamily="2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C5D556C-9B3F-8650-DF20-AC105630CE24}"/>
              </a:ext>
            </a:extLst>
          </p:cNvPr>
          <p:cNvSpPr txBox="1"/>
          <p:nvPr/>
        </p:nvSpPr>
        <p:spPr>
          <a:xfrm>
            <a:off x="4724399" y="4237539"/>
            <a:ext cx="268732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Capable of classifying </a:t>
            </a:r>
            <a:r>
              <a:rPr lang="en-US" sz="1400" i="1"/>
              <a:t>and</a:t>
            </a:r>
            <a:r>
              <a:rPr lang="en-US" sz="1400"/>
              <a:t> locating objects within an image, typically via a bounding box. Models are often capable of locating several distinct objects. </a:t>
            </a:r>
          </a:p>
          <a:p>
            <a:r>
              <a:rPr lang="en-US" sz="1400"/>
              <a:t> </a:t>
            </a:r>
          </a:p>
          <a:p>
            <a:r>
              <a:rPr lang="en-CA" sz="1400"/>
              <a:t>See: </a:t>
            </a:r>
            <a:r>
              <a:rPr lang="en-CA" sz="1400">
                <a:hlinkClick r:id="rId4"/>
              </a:rPr>
              <a:t>YOLO V7 </a:t>
            </a:r>
            <a:endParaRPr lang="en-CA" sz="14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BEF2F4-C25E-68A5-719D-36AAFCEC3239}"/>
              </a:ext>
            </a:extLst>
          </p:cNvPr>
          <p:cNvGrpSpPr/>
          <p:nvPr/>
        </p:nvGrpSpPr>
        <p:grpSpPr>
          <a:xfrm>
            <a:off x="1094980" y="2290666"/>
            <a:ext cx="2687324" cy="3547311"/>
            <a:chOff x="1094980" y="2290666"/>
            <a:chExt cx="2687324" cy="354731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6C39A4B-6A3C-9949-C8DD-D4D935C7DB1B}"/>
                </a:ext>
              </a:extLst>
            </p:cNvPr>
            <p:cNvGrpSpPr/>
            <p:nvPr/>
          </p:nvGrpSpPr>
          <p:grpSpPr>
            <a:xfrm>
              <a:off x="1094980" y="2290666"/>
              <a:ext cx="2687324" cy="3547311"/>
              <a:chOff x="1094980" y="2290666"/>
              <a:chExt cx="2687324" cy="3547311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D38FFDB-D653-46C4-B35D-41D8CABE9818}"/>
                  </a:ext>
                </a:extLst>
              </p:cNvPr>
              <p:cNvGrpSpPr/>
              <p:nvPr/>
            </p:nvGrpSpPr>
            <p:grpSpPr>
              <a:xfrm>
                <a:off x="1094981" y="2290666"/>
                <a:ext cx="2687323" cy="1946873"/>
                <a:chOff x="8353817" y="2725804"/>
                <a:chExt cx="2687323" cy="1946873"/>
              </a:xfrm>
            </p:grpSpPr>
            <p:pic>
              <p:nvPicPr>
                <p:cNvPr id="14" name="Picture 6" descr="MNIST database - Wikipedia">
                  <a:extLst>
                    <a:ext uri="{FF2B5EF4-FFF2-40B4-BE49-F238E27FC236}">
                      <a16:creationId xmlns:a16="http://schemas.microsoft.com/office/drawing/2014/main" id="{04561511-9B81-0486-5BAF-C52ABE8DF61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53817" y="2725804"/>
                  <a:ext cx="2687323" cy="15775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5FF5E61-7771-6162-7071-10E82694338D}"/>
                    </a:ext>
                  </a:extLst>
                </p:cNvPr>
                <p:cNvSpPr txBox="1"/>
                <p:nvPr/>
              </p:nvSpPr>
              <p:spPr>
                <a:xfrm>
                  <a:off x="8353818" y="4303345"/>
                  <a:ext cx="26873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>
                      <a:ea typeface="Inter Black" panose="02000503000000020004" pitchFamily="2" charset="0"/>
                    </a:rPr>
                    <a:t>Classification</a:t>
                  </a:r>
                  <a:endParaRPr lang="en-CA" b="1">
                    <a:ea typeface="Inter Black" panose="02000503000000020004" pitchFamily="2" charset="0"/>
                  </a:endParaRP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4F644C7-FEE2-10F1-B6E2-A0BD5E51D989}"/>
                  </a:ext>
                </a:extLst>
              </p:cNvPr>
              <p:cNvSpPr txBox="1"/>
              <p:nvPr/>
            </p:nvSpPr>
            <p:spPr>
              <a:xfrm>
                <a:off x="1094980" y="4237539"/>
                <a:ext cx="2687323" cy="1600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/>
                  <a:t>Focused on the categorization of images into distinct groups. Typically, the model outputs a single prediction of the highest-confidence category. </a:t>
                </a:r>
              </a:p>
              <a:p>
                <a:endParaRPr lang="en-US" sz="1400"/>
              </a:p>
              <a:p>
                <a:r>
                  <a:rPr lang="en-CA" sz="1400"/>
                  <a:t>See: </a:t>
                </a:r>
                <a:r>
                  <a:rPr lang="en-CA" sz="1400">
                    <a:hlinkClick r:id="rId6"/>
                  </a:rPr>
                  <a:t>Today’s Demo! </a:t>
                </a:r>
                <a:endParaRPr lang="en-CA" sz="1400"/>
              </a:p>
            </p:txBody>
          </p:sp>
        </p:grp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FBC7F78C-3823-6E1F-9966-ED62694D4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761214" y="5558982"/>
              <a:ext cx="189368" cy="189368"/>
            </a:xfrm>
            <a:prstGeom prst="rect">
              <a:avLst/>
            </a:prstGeom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89E4CBE7-BD37-A41F-48FC-EA8A807EDA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A802D74-00E4-0367-724E-4F92E5434CE2}"/>
              </a:ext>
            </a:extLst>
          </p:cNvPr>
          <p:cNvSpPr txBox="1"/>
          <p:nvPr/>
        </p:nvSpPr>
        <p:spPr>
          <a:xfrm>
            <a:off x="8353817" y="4237539"/>
            <a:ext cx="268732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Partitions an image into discrete groups of pixels (or segments) to simplify the representation of image data to something more meaningful. </a:t>
            </a:r>
          </a:p>
          <a:p>
            <a:r>
              <a:rPr lang="en-US" sz="1400"/>
              <a:t> </a:t>
            </a:r>
          </a:p>
          <a:p>
            <a:r>
              <a:rPr lang="en-CA" sz="1400"/>
              <a:t>See: </a:t>
            </a:r>
            <a:r>
              <a:rPr lang="en-CA" sz="1400">
                <a:hlinkClick r:id="rId10"/>
              </a:rPr>
              <a:t>Meta SAM </a:t>
            </a:r>
            <a:endParaRPr lang="en-CA" sz="140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ECB03AB8-D8EB-E001-676E-96DF3487C4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73376" y="5555889"/>
            <a:ext cx="189368" cy="189368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A5C45BCB-E687-22B0-1657-250F6CE7CA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35116" y="5555889"/>
            <a:ext cx="189368" cy="18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991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A4004-FB01-ECAB-B88F-D697BD0C8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13909" cy="1335930"/>
          </a:xfrm>
        </p:spPr>
        <p:txBody>
          <a:bodyPr/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The Building Blocks of CV</a:t>
            </a:r>
            <a:endParaRPr lang="en-CA" b="1">
              <a:latin typeface="Aptos Display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205D-E9D4-8523-83AC-4D7E164F2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62650" cy="4351338"/>
          </a:xfrm>
        </p:spPr>
        <p:txBody>
          <a:bodyPr/>
          <a:lstStyle/>
          <a:p>
            <a:endParaRPr lang="en-US" b="1"/>
          </a:p>
          <a:p>
            <a:r>
              <a:rPr lang="en-US" b="1"/>
              <a:t>Image Processing </a:t>
            </a:r>
          </a:p>
          <a:p>
            <a:pPr lvl="1"/>
            <a:r>
              <a:rPr lang="en-US"/>
              <a:t>Edge Detection</a:t>
            </a:r>
          </a:p>
          <a:p>
            <a:pPr lvl="1"/>
            <a:r>
              <a:rPr lang="en-US"/>
              <a:t>Filtering</a:t>
            </a:r>
          </a:p>
          <a:p>
            <a:pPr lvl="1"/>
            <a:r>
              <a:rPr lang="en-US"/>
              <a:t>Convolution</a:t>
            </a:r>
          </a:p>
          <a:p>
            <a:r>
              <a:rPr lang="en-US" b="1"/>
              <a:t>Convolutional Neural Networks </a:t>
            </a:r>
          </a:p>
          <a:p>
            <a:pPr lvl="1"/>
            <a:r>
              <a:rPr lang="en-US"/>
              <a:t>Feature extraction </a:t>
            </a:r>
          </a:p>
          <a:p>
            <a:pPr lvl="1"/>
            <a:r>
              <a:rPr lang="en-US"/>
              <a:t>Pooling</a:t>
            </a:r>
          </a:p>
          <a:p>
            <a:pPr lvl="1"/>
            <a:r>
              <a:rPr lang="en-US"/>
              <a:t>Data annotation </a:t>
            </a:r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764C66-F92B-C3E5-9BAA-2C25EC905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B0453A3-AD38-BB4E-6BC6-644CB9EAD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386898">
            <a:off x="6811221" y="1370539"/>
            <a:ext cx="4088870" cy="408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012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D605B7-1F0B-523A-A9F3-93B0979C9F80}"/>
              </a:ext>
            </a:extLst>
          </p:cNvPr>
          <p:cNvSpPr txBox="1">
            <a:spLocks/>
          </p:cNvSpPr>
          <p:nvPr/>
        </p:nvSpPr>
        <p:spPr>
          <a:xfrm>
            <a:off x="515471" y="343609"/>
            <a:ext cx="57561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latin typeface="Aptos Display"/>
                <a:ea typeface="Inter Bold" panose="02000503000000020004" pitchFamily="2" charset="0"/>
              </a:rPr>
              <a:t>Traditional Steps</a:t>
            </a:r>
            <a:endParaRPr lang="en-CA" b="1">
              <a:latin typeface="Aptos Display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266884-FE26-92B3-EF6A-C6A30F3DDCC4}"/>
              </a:ext>
            </a:extLst>
          </p:cNvPr>
          <p:cNvGrpSpPr/>
          <p:nvPr/>
        </p:nvGrpSpPr>
        <p:grpSpPr>
          <a:xfrm>
            <a:off x="1302570" y="1669172"/>
            <a:ext cx="8113039" cy="4635121"/>
            <a:chOff x="868230" y="1669172"/>
            <a:chExt cx="8113039" cy="4635121"/>
          </a:xfrm>
        </p:grpSpPr>
        <p:pic>
          <p:nvPicPr>
            <p:cNvPr id="8" name="Graphic 7" descr="Image with solid fill">
              <a:extLst>
                <a:ext uri="{FF2B5EF4-FFF2-40B4-BE49-F238E27FC236}">
                  <a16:creationId xmlns:a16="http://schemas.microsoft.com/office/drawing/2014/main" id="{D0B22141-8309-E119-B627-ECF9178CA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7064" y="1669172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Gears with solid fill">
              <a:extLst>
                <a:ext uri="{FF2B5EF4-FFF2-40B4-BE49-F238E27FC236}">
                  <a16:creationId xmlns:a16="http://schemas.microsoft.com/office/drawing/2014/main" id="{BF5C4FE9-7635-13FA-A90B-8DCD66D70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7064" y="2776674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Magnifying glass with solid fill">
              <a:extLst>
                <a:ext uri="{FF2B5EF4-FFF2-40B4-BE49-F238E27FC236}">
                  <a16:creationId xmlns:a16="http://schemas.microsoft.com/office/drawing/2014/main" id="{CBD04E24-1E1F-CABC-8960-AD70B70C2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68230" y="3978613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Processor with solid fill">
              <a:extLst>
                <a:ext uri="{FF2B5EF4-FFF2-40B4-BE49-F238E27FC236}">
                  <a16:creationId xmlns:a16="http://schemas.microsoft.com/office/drawing/2014/main" id="{5716A23C-FB59-5CA3-DA4D-109DE4118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68230" y="5273242"/>
              <a:ext cx="914400" cy="9144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19A830-4A16-0244-DEF7-2A5921B81020}"/>
                </a:ext>
              </a:extLst>
            </p:cNvPr>
            <p:cNvSpPr txBox="1"/>
            <p:nvPr/>
          </p:nvSpPr>
          <p:spPr>
            <a:xfrm>
              <a:off x="2173057" y="1823959"/>
              <a:ext cx="5917058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en-US" sz="2000" b="1">
                  <a:ea typeface="+mn-lt"/>
                  <a:cs typeface="+mn-lt"/>
                </a:rPr>
                <a:t>Receiving Image Data </a:t>
              </a:r>
            </a:p>
            <a:p>
              <a:pPr>
                <a:buNone/>
              </a:pPr>
              <a:r>
                <a:rPr lang="en-US" sz="2000">
                  <a:ea typeface="+mn-lt"/>
                  <a:cs typeface="+mn-lt"/>
                </a:rPr>
                <a:t>(Via Cameras, Sensors, etc.)</a:t>
              </a:r>
              <a:endParaRPr lang="en-US" sz="20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40F953-43BB-A102-1D5C-30201C701F3E}"/>
                </a:ext>
              </a:extLst>
            </p:cNvPr>
            <p:cNvSpPr txBox="1"/>
            <p:nvPr/>
          </p:nvSpPr>
          <p:spPr>
            <a:xfrm>
              <a:off x="2173057" y="2776674"/>
              <a:ext cx="6209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en-US" sz="2000" b="1">
                  <a:ea typeface="+mn-lt"/>
                  <a:cs typeface="+mn-lt"/>
                </a:rPr>
                <a:t>Processing Image and extracting relevant features </a:t>
              </a:r>
              <a:r>
                <a:rPr lang="en-US" sz="2000">
                  <a:ea typeface="+mn-lt"/>
                  <a:cs typeface="+mn-lt"/>
                </a:rPr>
                <a:t>Goal: prepare the visual data for further analysis</a:t>
              </a:r>
              <a:endParaRPr lang="en-US" sz="20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9A1570-8A39-AF20-43B8-F8A80A389EE1}"/>
                </a:ext>
              </a:extLst>
            </p:cNvPr>
            <p:cNvSpPr txBox="1"/>
            <p:nvPr/>
          </p:nvSpPr>
          <p:spPr>
            <a:xfrm>
              <a:off x="2173057" y="3978613"/>
              <a:ext cx="6808212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b="1">
                  <a:ea typeface="+mn-lt"/>
                  <a:cs typeface="+mn-lt"/>
                </a:rPr>
                <a:t>Feature Extraction</a:t>
              </a:r>
              <a:r>
                <a:rPr lang="en-US" sz="2000">
                  <a:ea typeface="+mn-lt"/>
                  <a:cs typeface="+mn-lt"/>
                </a:rPr>
                <a:t> </a:t>
              </a:r>
            </a:p>
            <a:p>
              <a:r>
                <a:rPr lang="en-US" sz="2000">
                  <a:ea typeface="+mn-lt"/>
                  <a:cs typeface="+mn-lt"/>
                </a:rPr>
                <a:t>Various techniques, including edge detection, blob and texture analysis, etc.</a:t>
              </a:r>
              <a:endParaRPr lang="en-US" sz="2000"/>
            </a:p>
            <a:p>
              <a:pPr>
                <a:buNone/>
              </a:pPr>
              <a:endParaRPr lang="en-US" sz="200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0132FF0-DBF5-7050-16EB-6A9B1EEA76E1}"/>
                </a:ext>
              </a:extLst>
            </p:cNvPr>
            <p:cNvSpPr txBox="1"/>
            <p:nvPr/>
          </p:nvSpPr>
          <p:spPr>
            <a:xfrm>
              <a:off x="2169762" y="5288630"/>
              <a:ext cx="609713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b="1">
                  <a:ea typeface="+mn-lt"/>
                  <a:cs typeface="+mn-lt"/>
                </a:rPr>
                <a:t>Pattern Recognition</a:t>
              </a:r>
              <a:r>
                <a:rPr lang="en-US" sz="2000">
                  <a:ea typeface="+mn-lt"/>
                  <a:cs typeface="+mn-lt"/>
                </a:rPr>
                <a:t> </a:t>
              </a:r>
            </a:p>
            <a:p>
              <a:r>
                <a:rPr lang="en-US" sz="2000">
                  <a:ea typeface="+mn-lt"/>
                  <a:cs typeface="+mn-lt"/>
                </a:rPr>
                <a:t>Patterns are learned through analysis of extracted features and predictions are made based on the data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1FE4E1C-3173-B7A1-C4A9-8E888B050D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533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EB00A-A2B6-3E0C-6C92-A4BD7505E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D49BBF7-B876-07E0-00F4-36EDC43D1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471" y="343609"/>
            <a:ext cx="4728882" cy="1325563"/>
          </a:xfrm>
        </p:spPr>
        <p:txBody>
          <a:bodyPr/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History of CV</a:t>
            </a:r>
            <a:endParaRPr lang="en-CA" b="1">
              <a:latin typeface="Aptos Display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4DCB5E-62C9-18F6-903E-C66DCB9BE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  <p:pic>
        <p:nvPicPr>
          <p:cNvPr id="6146" name="Picture 2" descr="Template Matching — skimage 0.22.0 documentation">
            <a:extLst>
              <a:ext uri="{FF2B5EF4-FFF2-40B4-BE49-F238E27FC236}">
                <a16:creationId xmlns:a16="http://schemas.microsoft.com/office/drawing/2014/main" id="{4BE838BF-E775-AA0E-BAF1-E7E8CE091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1" t="7595" r="9412" b="14811"/>
          <a:stretch/>
        </p:blipFill>
        <p:spPr bwMode="auto">
          <a:xfrm>
            <a:off x="7672690" y="1132906"/>
            <a:ext cx="3509285" cy="1266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4A33810-1DE6-46AC-C30D-1486AFF0077A}"/>
              </a:ext>
            </a:extLst>
          </p:cNvPr>
          <p:cNvGrpSpPr/>
          <p:nvPr/>
        </p:nvGrpSpPr>
        <p:grpSpPr>
          <a:xfrm>
            <a:off x="1496519" y="1764185"/>
            <a:ext cx="488253" cy="3789029"/>
            <a:chOff x="1188601" y="2176663"/>
            <a:chExt cx="388460" cy="301459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10DF307D-B37E-DEEA-0DBA-35F8A2F91E8A}"/>
                </a:ext>
              </a:extLst>
            </p:cNvPr>
            <p:cNvSpPr/>
            <p:nvPr/>
          </p:nvSpPr>
          <p:spPr>
            <a:xfrm>
              <a:off x="1188601" y="3489808"/>
              <a:ext cx="388307" cy="38830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97DBD03-226D-7752-DB77-C141D19523C7}"/>
                </a:ext>
              </a:extLst>
            </p:cNvPr>
            <p:cNvSpPr/>
            <p:nvPr/>
          </p:nvSpPr>
          <p:spPr>
            <a:xfrm>
              <a:off x="1188602" y="2176663"/>
              <a:ext cx="388307" cy="38830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5C8910A-D7A6-0A70-1E1B-319F88F698E5}"/>
                </a:ext>
              </a:extLst>
            </p:cNvPr>
            <p:cNvSpPr/>
            <p:nvPr/>
          </p:nvSpPr>
          <p:spPr>
            <a:xfrm>
              <a:off x="1188754" y="4802953"/>
              <a:ext cx="388307" cy="38830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427817E-75F7-2AF4-5F54-71DAA9D887D7}"/>
                </a:ext>
              </a:extLst>
            </p:cNvPr>
            <p:cNvCxnSpPr>
              <a:stCxn id="3" idx="4"/>
              <a:endCxn id="2" idx="0"/>
            </p:cNvCxnSpPr>
            <p:nvPr/>
          </p:nvCxnSpPr>
          <p:spPr>
            <a:xfrm flipH="1">
              <a:off x="1382755" y="2564970"/>
              <a:ext cx="1" cy="92483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8F8DD8-309E-FAE2-A6E4-117F8326B14C}"/>
                </a:ext>
              </a:extLst>
            </p:cNvPr>
            <p:cNvCxnSpPr/>
            <p:nvPr/>
          </p:nvCxnSpPr>
          <p:spPr>
            <a:xfrm flipH="1">
              <a:off x="1382753" y="3875436"/>
              <a:ext cx="1" cy="924838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62B4187-843E-A42B-720C-FD0E128EB5BF}"/>
              </a:ext>
            </a:extLst>
          </p:cNvPr>
          <p:cNvSpPr txBox="1"/>
          <p:nvPr/>
        </p:nvSpPr>
        <p:spPr>
          <a:xfrm>
            <a:off x="378745" y="5078350"/>
            <a:ext cx="1117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2000s</a:t>
            </a:r>
            <a:endParaRPr lang="en-CA" sz="2400" b="1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60BF64-1536-A3E0-055F-26551D9AC2FB}"/>
              </a:ext>
            </a:extLst>
          </p:cNvPr>
          <p:cNvSpPr txBox="1"/>
          <p:nvPr/>
        </p:nvSpPr>
        <p:spPr>
          <a:xfrm>
            <a:off x="392006" y="3414669"/>
            <a:ext cx="1117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1990s</a:t>
            </a:r>
            <a:endParaRPr lang="en-CA" sz="2400" b="1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38B386-515E-06D6-885C-047FA1323DF5}"/>
              </a:ext>
            </a:extLst>
          </p:cNvPr>
          <p:cNvSpPr txBox="1"/>
          <p:nvPr/>
        </p:nvSpPr>
        <p:spPr>
          <a:xfrm>
            <a:off x="378745" y="1800054"/>
            <a:ext cx="1117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1980s</a:t>
            </a:r>
            <a:endParaRPr lang="en-CA" sz="24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C4E6E-75E2-1E07-FFB8-6D631CA0F778}"/>
              </a:ext>
            </a:extLst>
          </p:cNvPr>
          <p:cNvSpPr txBox="1"/>
          <p:nvPr/>
        </p:nvSpPr>
        <p:spPr>
          <a:xfrm>
            <a:off x="2164517" y="1796214"/>
            <a:ext cx="53197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Template Matching</a:t>
            </a:r>
          </a:p>
          <a:p>
            <a:pPr lvl="1"/>
            <a:r>
              <a:rPr lang="en-US" sz="2000"/>
              <a:t>- Marching a template image across a photo to locate instances of object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55C5CC-ED0C-5F74-5D47-9EF70A99F930}"/>
              </a:ext>
            </a:extLst>
          </p:cNvPr>
          <p:cNvSpPr txBox="1"/>
          <p:nvPr/>
        </p:nvSpPr>
        <p:spPr>
          <a:xfrm>
            <a:off x="2164517" y="3414669"/>
            <a:ext cx="658869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Support Vector Machines and Decision Trees</a:t>
            </a:r>
          </a:p>
          <a:p>
            <a:pPr lvl="1"/>
            <a:r>
              <a:rPr lang="en-US" sz="2000"/>
              <a:t> - Statistical Machine learning becomes popular </a:t>
            </a:r>
          </a:p>
          <a:p>
            <a:pPr lvl="1"/>
            <a:r>
              <a:rPr lang="en-US" sz="2000"/>
              <a:t> - Enables early face-recognition and object detection techniques</a:t>
            </a:r>
          </a:p>
          <a:p>
            <a:endParaRPr lang="en-CA" sz="20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0DF582-A2A7-FCF6-260E-0798B5BD7378}"/>
              </a:ext>
            </a:extLst>
          </p:cNvPr>
          <p:cNvSpPr txBox="1"/>
          <p:nvPr/>
        </p:nvSpPr>
        <p:spPr>
          <a:xfrm>
            <a:off x="2164517" y="5061786"/>
            <a:ext cx="531978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Rise of Deep Learning</a:t>
            </a:r>
          </a:p>
          <a:p>
            <a:pPr lvl="1"/>
            <a:r>
              <a:rPr lang="en-US" sz="2000"/>
              <a:t>- A surge in compute power enables deep, dense networks to be viable.</a:t>
            </a:r>
          </a:p>
          <a:p>
            <a:pPr lvl="1"/>
            <a:r>
              <a:rPr lang="en-US" sz="2000"/>
              <a:t>- CNN Architecture becomes common </a:t>
            </a:r>
            <a:endParaRPr lang="en-US"/>
          </a:p>
          <a:p>
            <a:endParaRPr lang="en-CA" sz="2000"/>
          </a:p>
        </p:txBody>
      </p:sp>
    </p:spTree>
    <p:extLst>
      <p:ext uri="{BB962C8B-B14F-4D97-AF65-F5344CB8AC3E}">
        <p14:creationId xmlns:p14="http://schemas.microsoft.com/office/powerpoint/2010/main" val="2589199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1D1BDB9-3925-B2C6-10D9-D58D2F35AA3C}"/>
              </a:ext>
            </a:extLst>
          </p:cNvPr>
          <p:cNvGrpSpPr/>
          <p:nvPr/>
        </p:nvGrpSpPr>
        <p:grpSpPr>
          <a:xfrm>
            <a:off x="6633884" y="3039272"/>
            <a:ext cx="4277062" cy="2021994"/>
            <a:chOff x="6095999" y="3803143"/>
            <a:chExt cx="5221545" cy="2468501"/>
          </a:xfrm>
        </p:grpSpPr>
        <p:pic>
          <p:nvPicPr>
            <p:cNvPr id="4098" name="Picture 2" descr="ImageNet Classification with Deep Convolutional Neural Networks">
              <a:extLst>
                <a:ext uri="{FF2B5EF4-FFF2-40B4-BE49-F238E27FC236}">
                  <a16:creationId xmlns:a16="http://schemas.microsoft.com/office/drawing/2014/main" id="{2C54525A-F2A4-01E3-3D3C-D92E9D24D3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316" r="40026"/>
            <a:stretch/>
          </p:blipFill>
          <p:spPr bwMode="auto">
            <a:xfrm>
              <a:off x="6096000" y="3803143"/>
              <a:ext cx="5221543" cy="19509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F2F108-E52A-EC19-45ED-BBB4E9302B0C}"/>
                </a:ext>
              </a:extLst>
            </p:cNvPr>
            <p:cNvSpPr txBox="1"/>
            <p:nvPr/>
          </p:nvSpPr>
          <p:spPr>
            <a:xfrm>
              <a:off x="6095999" y="5895902"/>
              <a:ext cx="5221545" cy="37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>
                  <a:ea typeface="Inter Black" panose="02000503000000020004" pitchFamily="2" charset="0"/>
                </a:rPr>
                <a:t>ImageNet Dataset Samples</a:t>
              </a:r>
              <a:endParaRPr lang="en-CA" sz="1400" b="1">
                <a:ea typeface="Inter Black" panose="02000503000000020004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0029459-73ED-0AE8-AAAD-C4A861C2BCDA}"/>
              </a:ext>
            </a:extLst>
          </p:cNvPr>
          <p:cNvGrpSpPr/>
          <p:nvPr/>
        </p:nvGrpSpPr>
        <p:grpSpPr>
          <a:xfrm>
            <a:off x="6589836" y="657311"/>
            <a:ext cx="4279687" cy="1974393"/>
            <a:chOff x="2967149" y="538480"/>
            <a:chExt cx="5948252" cy="27441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A649C1-365E-BA1A-3384-637E6E0E10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085"/>
            <a:stretch/>
          </p:blipFill>
          <p:spPr>
            <a:xfrm>
              <a:off x="2967149" y="538480"/>
              <a:ext cx="5948252" cy="244218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E72E81-2B91-C1EE-2940-A7B689E1A0CE}"/>
                </a:ext>
              </a:extLst>
            </p:cNvPr>
            <p:cNvSpPr txBox="1"/>
            <p:nvPr/>
          </p:nvSpPr>
          <p:spPr>
            <a:xfrm>
              <a:off x="3767632" y="2854877"/>
              <a:ext cx="4347284" cy="427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>
                  <a:ea typeface="Inter Black" panose="02000503000000020004" pitchFamily="2" charset="0"/>
                </a:rPr>
                <a:t>AlexNet Model Architecture</a:t>
              </a:r>
              <a:endParaRPr lang="en-CA" sz="1400" b="1">
                <a:ea typeface="Inter Black" panose="02000503000000020004" pitchFamily="2" charset="0"/>
              </a:endParaRP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D9A36BBB-45C5-C4AA-C3F5-72B5B5463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471" y="343609"/>
            <a:ext cx="4728882" cy="1325563"/>
          </a:xfrm>
        </p:spPr>
        <p:txBody>
          <a:bodyPr/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A Breakthrough in the Field</a:t>
            </a:r>
            <a:endParaRPr lang="en-CA" b="1">
              <a:latin typeface="Aptos Display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2BB6ADE-1A87-B750-E45C-B6B2685CC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2730"/>
            <a:ext cx="4917141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AlexNet achieves 84.7% accuracy on ImageNet dataset in 2012 </a:t>
            </a:r>
          </a:p>
          <a:p>
            <a:r>
              <a:rPr lang="en-US"/>
              <a:t>Demonstrated the proficiency of CNNs in image-recognition tasks</a:t>
            </a:r>
          </a:p>
          <a:p>
            <a:pPr marL="0" indent="0">
              <a:buNone/>
            </a:pPr>
            <a:endParaRPr lang="en-US"/>
          </a:p>
          <a:p>
            <a:r>
              <a:rPr lang="en-CA"/>
              <a:t>ImageNet </a:t>
            </a:r>
          </a:p>
          <a:p>
            <a:pPr lvl="1"/>
            <a:r>
              <a:rPr lang="en-CA"/>
              <a:t>Computer Vision challenge </a:t>
            </a:r>
          </a:p>
          <a:p>
            <a:pPr lvl="1"/>
            <a:r>
              <a:rPr lang="en-CA"/>
              <a:t>Hand-Annotated dataset of </a:t>
            </a:r>
            <a:r>
              <a:rPr lang="en-CA" b="1"/>
              <a:t>14 Million </a:t>
            </a:r>
            <a:r>
              <a:rPr lang="en-CA"/>
              <a:t>Images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AF9B63-6DEE-4A42-B3AD-5A3377CAA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614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89B39-F2C0-F69E-5356-B0A443F88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033F0B4-ED85-5162-760B-776545F85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471" y="343609"/>
            <a:ext cx="4728882" cy="1325563"/>
          </a:xfrm>
        </p:spPr>
        <p:txBody>
          <a:bodyPr/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Modern Approaches</a:t>
            </a:r>
            <a:endParaRPr lang="en-CA" b="1">
              <a:latin typeface="Aptos Display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63A2A73-F9E5-8551-5049-F81C0C540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287" cy="1989917"/>
          </a:xfrm>
        </p:spPr>
        <p:txBody>
          <a:bodyPr>
            <a:normAutofit lnSpcReduction="10000"/>
          </a:bodyPr>
          <a:lstStyle/>
          <a:p>
            <a:r>
              <a:rPr lang="en-US" sz="2400"/>
              <a:t>YOLO Model (You Only Look Once) </a:t>
            </a:r>
          </a:p>
          <a:p>
            <a:r>
              <a:rPr lang="en-US" sz="2400"/>
              <a:t>Utilizes a Convolutional Neural Network (CNN) </a:t>
            </a:r>
          </a:p>
          <a:p>
            <a:r>
              <a:rPr lang="en-US" sz="2400"/>
              <a:t>Trained by analyzing predicted and ground-truth bounding boxes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383A80-B535-5F5F-1340-045A92EA3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  <p:pic>
        <p:nvPicPr>
          <p:cNvPr id="7170" name="Picture 2" descr="YOLO object detection with OpenCV - PyImageSearch">
            <a:extLst>
              <a:ext uri="{FF2B5EF4-FFF2-40B4-BE49-F238E27FC236}">
                <a16:creationId xmlns:a16="http://schemas.microsoft.com/office/drawing/2014/main" id="{EEA1A3D1-194D-757D-AC9F-2ACC7B8275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718" y="1825625"/>
            <a:ext cx="4568731" cy="290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244DCD7-B021-751E-C559-78C17E0FD40F}"/>
              </a:ext>
            </a:extLst>
          </p:cNvPr>
          <p:cNvGrpSpPr/>
          <p:nvPr/>
        </p:nvGrpSpPr>
        <p:grpSpPr>
          <a:xfrm>
            <a:off x="1422825" y="4168325"/>
            <a:ext cx="3090986" cy="2077504"/>
            <a:chOff x="982250" y="3971995"/>
            <a:chExt cx="3513408" cy="236142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6F36B23-FC22-FDBF-4787-B1ADEDC3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70606" y="3971995"/>
              <a:ext cx="2296916" cy="964993"/>
            </a:xfrm>
            <a:prstGeom prst="rect">
              <a:avLst/>
            </a:prstGeom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997E1B9-BFE5-0EDE-7AC7-167BD9150654}"/>
                </a:ext>
              </a:extLst>
            </p:cNvPr>
            <p:cNvGrpSpPr/>
            <p:nvPr/>
          </p:nvGrpSpPr>
          <p:grpSpPr>
            <a:xfrm>
              <a:off x="982250" y="4865668"/>
              <a:ext cx="3513408" cy="1467748"/>
              <a:chOff x="982250" y="4722368"/>
              <a:chExt cx="3513408" cy="1467748"/>
            </a:xfrm>
          </p:grpSpPr>
          <p:pic>
            <p:nvPicPr>
              <p:cNvPr id="7174" name="Picture 6" descr="Intersection over Union (IoU) for object detection - PyImageSearch">
                <a:extLst>
                  <a:ext uri="{FF2B5EF4-FFF2-40B4-BE49-F238E27FC236}">
                    <a16:creationId xmlns:a16="http://schemas.microsoft.com/office/drawing/2014/main" id="{4C8CFAF2-BE97-2593-B571-A3DD9F3FCC0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335" t="50411"/>
              <a:stretch/>
            </p:blipFill>
            <p:spPr bwMode="auto">
              <a:xfrm>
                <a:off x="3004016" y="4722368"/>
                <a:ext cx="1491642" cy="14545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6" descr="Intersection over Union (IoU) for object detection - PyImageSearch">
                <a:extLst>
                  <a:ext uri="{FF2B5EF4-FFF2-40B4-BE49-F238E27FC236}">
                    <a16:creationId xmlns:a16="http://schemas.microsoft.com/office/drawing/2014/main" id="{10825C63-2248-8AAD-DC1D-5216762457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088" b="52317"/>
              <a:stretch/>
            </p:blipFill>
            <p:spPr bwMode="auto">
              <a:xfrm>
                <a:off x="982250" y="4726769"/>
                <a:ext cx="1491641" cy="1463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378285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6E11D-F3CE-ACEF-C391-8B81292A1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BD3A4BF-A19F-41DB-56C4-17FACA854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36" y="941256"/>
            <a:ext cx="5215964" cy="1325563"/>
          </a:xfrm>
        </p:spPr>
        <p:txBody>
          <a:bodyPr>
            <a:normAutofit fontScale="90000"/>
          </a:bodyPr>
          <a:lstStyle/>
          <a:p>
            <a:r>
              <a:rPr lang="en-US" b="1">
                <a:latin typeface="Aptos Display"/>
                <a:ea typeface="Inter Bold" panose="02000503000000020004" pitchFamily="2" charset="0"/>
              </a:rPr>
              <a:t>Live Demo: Classification with</a:t>
            </a:r>
            <a:br>
              <a:rPr lang="en-US" b="1">
                <a:latin typeface="Aptos Display"/>
                <a:ea typeface="Inter Bold" panose="02000503000000020004" pitchFamily="2" charset="0"/>
              </a:rPr>
            </a:br>
            <a:r>
              <a:rPr lang="en-US" b="1">
                <a:latin typeface="Aptos Display"/>
                <a:ea typeface="Inter Bold" panose="02000503000000020004" pitchFamily="2" charset="0"/>
              </a:rPr>
              <a:t>MNIST Dataset</a:t>
            </a:r>
            <a:r>
              <a:rPr lang="en-US">
                <a:latin typeface="Inter Bold"/>
                <a:ea typeface="Inter Bold" panose="02000503000000020004" pitchFamily="2" charset="0"/>
              </a:rPr>
              <a:t> </a:t>
            </a:r>
            <a:endParaRPr lang="en-CA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6CF8F5-9C81-677D-E47A-33EF2065F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5956300"/>
            <a:ext cx="1885950" cy="628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BC9A3F-CCD2-BBDA-3B02-48C4D3A54EFC}"/>
              </a:ext>
            </a:extLst>
          </p:cNvPr>
          <p:cNvSpPr txBox="1"/>
          <p:nvPr/>
        </p:nvSpPr>
        <p:spPr>
          <a:xfrm>
            <a:off x="668244" y="3192742"/>
            <a:ext cx="54277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https://github.com/ConnorUsaty/MacAIEducation2023</a:t>
            </a:r>
          </a:p>
          <a:p>
            <a:endParaRPr lang="en-CA" sz="3600" dirty="0"/>
          </a:p>
        </p:txBody>
      </p:sp>
      <p:pic>
        <p:nvPicPr>
          <p:cNvPr id="5122" name="Picture 2" descr="MNIST Dataset | Papers With Code">
            <a:extLst>
              <a:ext uri="{FF2B5EF4-FFF2-40B4-BE49-F238E27FC236}">
                <a16:creationId xmlns:a16="http://schemas.microsoft.com/office/drawing/2014/main" id="{0FC267C3-D79C-BFEC-1DA7-5937CCC981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1"/>
          <a:stretch/>
        </p:blipFill>
        <p:spPr bwMode="auto">
          <a:xfrm>
            <a:off x="6669741" y="1253286"/>
            <a:ext cx="4354979" cy="39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037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9E5A0FB45C984D9F3A238A7E0C7B45" ma:contentTypeVersion="16" ma:contentTypeDescription="Create a new document." ma:contentTypeScope="" ma:versionID="8e91e1394fda03b43f1aa5fc2ee4fa36">
  <xsd:schema xmlns:xsd="http://www.w3.org/2001/XMLSchema" xmlns:xs="http://www.w3.org/2001/XMLSchema" xmlns:p="http://schemas.microsoft.com/office/2006/metadata/properties" xmlns:ns3="41eccad7-a14a-4301-851b-94daaba8f7e6" xmlns:ns4="fb2ef9a4-0784-4102-8232-8e14c022ed9b" targetNamespace="http://schemas.microsoft.com/office/2006/metadata/properties" ma:root="true" ma:fieldsID="35b1b1f2b783e29e7886867776e6641a" ns3:_="" ns4:_="">
    <xsd:import namespace="41eccad7-a14a-4301-851b-94daaba8f7e6"/>
    <xsd:import namespace="fb2ef9a4-0784-4102-8232-8e14c022ed9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DateTaken" minOccurs="0"/>
                <xsd:element ref="ns3:MediaServiceLocatio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eccad7-a14a-4301-851b-94daaba8f7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2ef9a4-0784-4102-8232-8e14c022ed9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1eccad7-a14a-4301-851b-94daaba8f7e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A6F483-CBB3-4696-96F8-0B390BE65E89}">
  <ds:schemaRefs>
    <ds:schemaRef ds:uri="41eccad7-a14a-4301-851b-94daaba8f7e6"/>
    <ds:schemaRef ds:uri="fb2ef9a4-0784-4102-8232-8e14c022ed9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61E76B2-AB6F-4B22-9A0F-3B3DC2A3532B}">
  <ds:schemaRefs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fb2ef9a4-0784-4102-8232-8e14c022ed9b"/>
    <ds:schemaRef ds:uri="http://purl.org/dc/dcmitype/"/>
    <ds:schemaRef ds:uri="41eccad7-a14a-4301-851b-94daaba8f7e6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B6130E1-E408-4972-86BB-F33501B1E1F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370</Words>
  <Application>Microsoft Office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Inter Black</vt:lpstr>
      <vt:lpstr>Inter Bold</vt:lpstr>
      <vt:lpstr>Office Theme</vt:lpstr>
      <vt:lpstr>Computer  Vision</vt:lpstr>
      <vt:lpstr>What is Computer Vision</vt:lpstr>
      <vt:lpstr>Computer Vision Comes in a Variety of Forms</vt:lpstr>
      <vt:lpstr>The Building Blocks of CV</vt:lpstr>
      <vt:lpstr>PowerPoint Presentation</vt:lpstr>
      <vt:lpstr>History of CV</vt:lpstr>
      <vt:lpstr>A Breakthrough in the Field</vt:lpstr>
      <vt:lpstr>Modern Approaches</vt:lpstr>
      <vt:lpstr>Live Demo: Classification with MNIST Dataset </vt:lpstr>
      <vt:lpstr>PowerPoint Presentation</vt:lpstr>
      <vt:lpstr>Thanks for 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 Vision</dc:title>
  <dc:creator>Aidan Goodyer</dc:creator>
  <cp:lastModifiedBy>Connor Usaty</cp:lastModifiedBy>
  <cp:revision>2</cp:revision>
  <dcterms:created xsi:type="dcterms:W3CDTF">2024-03-06T00:06:44Z</dcterms:created>
  <dcterms:modified xsi:type="dcterms:W3CDTF">2024-03-07T23:50:28Z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0x010100BF9E5A0FB45C984D9F3A238A7E0C7B45</vt:lpwstr>
  </property>
</Properties>
</file>

<file path=docProps/thumbnail.jpeg>
</file>